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8" r:id="rId3"/>
    <p:sldId id="269" r:id="rId4"/>
    <p:sldId id="270" r:id="rId5"/>
    <p:sldId id="257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1A75D-8C00-4CC7-BEB7-C92AE6B524E6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</dgm:pt>
    <dgm:pt modelId="{18BE8243-E7F9-48D6-BB16-50E8B970612B}">
      <dgm:prSet/>
      <dgm:spPr/>
      <dgm:t>
        <a:bodyPr/>
        <a:lstStyle/>
        <a:p>
          <a:pPr marR="0" algn="ctr" rtl="0"/>
          <a:r>
            <a:rPr lang="en-IE" b="1" baseline="0" smtClean="0">
              <a:latin typeface="Calibri"/>
            </a:rPr>
            <a:t>COMMUNITY WHICH IS ASSET–RICH, INCREASINGLY DIVERSE, AFRAID OF “FALSE DAWNS"</a:t>
          </a:r>
          <a:endParaRPr lang="en-IE" smtClean="0"/>
        </a:p>
      </dgm:t>
    </dgm:pt>
    <dgm:pt modelId="{F1E463DA-3B4E-4972-B351-4B7F9EA54DA5}" type="parTrans" cxnId="{FD304801-682F-4AA1-B53F-9CD4F90A18E4}">
      <dgm:prSet/>
      <dgm:spPr/>
      <dgm:t>
        <a:bodyPr/>
        <a:lstStyle/>
        <a:p>
          <a:endParaRPr lang="en-GB"/>
        </a:p>
      </dgm:t>
    </dgm:pt>
    <dgm:pt modelId="{EDA6A778-A4F2-4F59-AD64-E7BEA6DECFCE}" type="sibTrans" cxnId="{FD304801-682F-4AA1-B53F-9CD4F90A18E4}">
      <dgm:prSet/>
      <dgm:spPr/>
      <dgm:t>
        <a:bodyPr/>
        <a:lstStyle/>
        <a:p>
          <a:endParaRPr lang="en-GB"/>
        </a:p>
      </dgm:t>
    </dgm:pt>
    <dgm:pt modelId="{90FB5720-1412-4B2C-A75A-77DA7D3DE63A}">
      <dgm:prSet custT="1"/>
      <dgm:spPr/>
      <dgm:t>
        <a:bodyPr/>
        <a:lstStyle/>
        <a:p>
          <a:pPr marR="0" algn="ctr" rtl="0"/>
          <a:r>
            <a:rPr lang="en-IE" sz="1000" baseline="0" smtClean="0">
              <a:latin typeface="Calibri"/>
            </a:rPr>
            <a:t>GREAT PEOPLE &amp; LEADERS COPING WITH HIGH LEVELS OF CRIME AS PART OF DAILY LIFE</a:t>
          </a:r>
          <a:endParaRPr lang="en-IE" sz="1000" smtClean="0"/>
        </a:p>
      </dgm:t>
    </dgm:pt>
    <dgm:pt modelId="{5B4B93C8-EA7F-4835-AAD1-E7C83221005B}" type="parTrans" cxnId="{6D04EB5E-8AA8-461A-9DE3-7866615F6A46}">
      <dgm:prSet/>
      <dgm:spPr/>
      <dgm:t>
        <a:bodyPr/>
        <a:lstStyle/>
        <a:p>
          <a:endParaRPr lang="en-IE"/>
        </a:p>
      </dgm:t>
    </dgm:pt>
    <dgm:pt modelId="{3C2F9FCB-D287-496E-ACC3-2CD6F434780D}" type="sibTrans" cxnId="{6D04EB5E-8AA8-461A-9DE3-7866615F6A46}">
      <dgm:prSet/>
      <dgm:spPr/>
      <dgm:t>
        <a:bodyPr/>
        <a:lstStyle/>
        <a:p>
          <a:endParaRPr lang="en-GB"/>
        </a:p>
      </dgm:t>
    </dgm:pt>
    <dgm:pt modelId="{DE50D702-92AD-4230-8945-72106A8DD847}">
      <dgm:prSet custT="1"/>
      <dgm:spPr/>
      <dgm:t>
        <a:bodyPr/>
        <a:lstStyle/>
        <a:p>
          <a:pPr marR="0" algn="ctr" rtl="0"/>
          <a:r>
            <a:rPr lang="en-IE" sz="1000" baseline="0" smtClean="0">
              <a:latin typeface="Calibri"/>
            </a:rPr>
            <a:t>SIGNIFICANT LEVELS OF SERVICES BUT POORLY CO-ORDINATED AND SOME GAPS</a:t>
          </a:r>
          <a:endParaRPr lang="en-IE" sz="1000" smtClean="0"/>
        </a:p>
      </dgm:t>
    </dgm:pt>
    <dgm:pt modelId="{D1FDDF90-8514-4ECC-A511-1CCED917A0EF}" type="parTrans" cxnId="{BDD65D7C-D1FA-4288-9E12-A3029341B424}">
      <dgm:prSet/>
      <dgm:spPr/>
      <dgm:t>
        <a:bodyPr/>
        <a:lstStyle/>
        <a:p>
          <a:endParaRPr lang="en-IE"/>
        </a:p>
      </dgm:t>
    </dgm:pt>
    <dgm:pt modelId="{6805859E-0DCC-4977-8AEB-4793A3928DEE}" type="sibTrans" cxnId="{BDD65D7C-D1FA-4288-9E12-A3029341B424}">
      <dgm:prSet/>
      <dgm:spPr/>
      <dgm:t>
        <a:bodyPr/>
        <a:lstStyle/>
        <a:p>
          <a:endParaRPr lang="en-GB"/>
        </a:p>
      </dgm:t>
    </dgm:pt>
    <dgm:pt modelId="{EF8E8E56-74AF-4CD1-83F9-326B4624B66A}">
      <dgm:prSet custT="1"/>
      <dgm:spPr/>
      <dgm:t>
        <a:bodyPr/>
        <a:lstStyle/>
        <a:p>
          <a:pPr marR="0" algn="ctr" rtl="0"/>
          <a:r>
            <a:rPr lang="en-IE" sz="1000" baseline="0" dirty="0" smtClean="0">
              <a:solidFill>
                <a:schemeClr val="accent2">
                  <a:lumMod val="75000"/>
                </a:schemeClr>
              </a:solidFill>
              <a:latin typeface="Calibri"/>
            </a:rPr>
            <a:t>SCHOOLS EDUCATION TRAINING STRONG BUT LINKS TO EMPLOYMENT &amp; LOCAL BUSINESS INSUFFICIENT</a:t>
          </a:r>
          <a:endParaRPr lang="en-IE" sz="100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5A65BB06-2FEC-4230-A824-5A83EBF93D71}" type="parTrans" cxnId="{41795A88-00D3-4C47-A022-8A938912F08F}">
      <dgm:prSet/>
      <dgm:spPr/>
      <dgm:t>
        <a:bodyPr/>
        <a:lstStyle/>
        <a:p>
          <a:endParaRPr lang="en-IE"/>
        </a:p>
      </dgm:t>
    </dgm:pt>
    <dgm:pt modelId="{0D5BF9E2-F921-4711-8AC7-1AB2ED6DC060}" type="sibTrans" cxnId="{41795A88-00D3-4C47-A022-8A938912F08F}">
      <dgm:prSet/>
      <dgm:spPr/>
      <dgm:t>
        <a:bodyPr/>
        <a:lstStyle/>
        <a:p>
          <a:endParaRPr lang="en-GB"/>
        </a:p>
      </dgm:t>
    </dgm:pt>
    <dgm:pt modelId="{A0C2FFE2-2D49-425C-A3F2-CFB02D42C832}">
      <dgm:prSet/>
      <dgm:spPr/>
      <dgm:t>
        <a:bodyPr/>
        <a:lstStyle/>
        <a:p>
          <a:pPr marR="0" algn="ctr" rtl="0"/>
          <a:r>
            <a:rPr lang="en-IE" baseline="0" dirty="0" smtClean="0">
              <a:solidFill>
                <a:schemeClr val="accent2">
                  <a:lumMod val="75000"/>
                </a:schemeClr>
              </a:solidFill>
              <a:latin typeface="Calibri"/>
            </a:rPr>
            <a:t>SPORTS, ARTS &amp; HERITAGE OPPORTUNITIES NOT FULLY VALUED OR MINED </a:t>
          </a:r>
          <a:endParaRPr lang="en-IE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0A3B3C1B-8350-4F2C-BF6B-21FD859ABB57}" type="parTrans" cxnId="{0912F049-60A2-4D47-B9AA-39C75620FAC9}">
      <dgm:prSet/>
      <dgm:spPr/>
      <dgm:t>
        <a:bodyPr/>
        <a:lstStyle/>
        <a:p>
          <a:endParaRPr lang="en-IE"/>
        </a:p>
      </dgm:t>
    </dgm:pt>
    <dgm:pt modelId="{562EBA4F-3A21-436F-9927-AA38B08919F7}" type="sibTrans" cxnId="{0912F049-60A2-4D47-B9AA-39C75620FAC9}">
      <dgm:prSet/>
      <dgm:spPr/>
      <dgm:t>
        <a:bodyPr/>
        <a:lstStyle/>
        <a:p>
          <a:endParaRPr lang="en-GB"/>
        </a:p>
      </dgm:t>
    </dgm:pt>
    <dgm:pt modelId="{BF29B7B2-118F-4FB0-8953-E4524CF16DEA}">
      <dgm:prSet custT="1"/>
      <dgm:spPr/>
      <dgm:t>
        <a:bodyPr/>
        <a:lstStyle/>
        <a:p>
          <a:pPr marR="0" algn="ctr" rtl="0"/>
          <a:r>
            <a:rPr lang="en-IE" sz="1000" baseline="0" dirty="0" smtClean="0">
              <a:solidFill>
                <a:schemeClr val="accent2">
                  <a:lumMod val="75000"/>
                </a:schemeClr>
              </a:solidFill>
              <a:latin typeface="Calibri"/>
            </a:rPr>
            <a:t>URBAN LANDSCAPE OF BUILDINGS AND STREETS POTENTIAL UNREALISED</a:t>
          </a:r>
          <a:endParaRPr lang="en-IE" sz="100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C5B01911-8B92-4068-9F8A-81B619C0B419}" type="parTrans" cxnId="{F66F5C3C-BB4A-4BA4-A4AA-73B57799057D}">
      <dgm:prSet/>
      <dgm:spPr/>
      <dgm:t>
        <a:bodyPr/>
        <a:lstStyle/>
        <a:p>
          <a:endParaRPr lang="en-IE"/>
        </a:p>
      </dgm:t>
    </dgm:pt>
    <dgm:pt modelId="{EA94584B-FA8E-4E80-BDAF-DB3FACE54871}" type="sibTrans" cxnId="{F66F5C3C-BB4A-4BA4-A4AA-73B57799057D}">
      <dgm:prSet/>
      <dgm:spPr/>
      <dgm:t>
        <a:bodyPr/>
        <a:lstStyle/>
        <a:p>
          <a:endParaRPr lang="en-GB"/>
        </a:p>
      </dgm:t>
    </dgm:pt>
    <dgm:pt modelId="{052B53DA-AD71-4642-BFF0-5DE9D3C14924}" type="pres">
      <dgm:prSet presAssocID="{7761A75D-8C00-4CC7-BEB7-C92AE6B524E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A178AC-E4B9-45D2-A2D7-07AA580DD66C}" type="pres">
      <dgm:prSet presAssocID="{18BE8243-E7F9-48D6-BB16-50E8B970612B}" presName="centerShape" presStyleLbl="node0" presStyleIdx="0" presStyleCnt="1" custLinFactNeighborX="-1160" custLinFactNeighborY="-1160"/>
      <dgm:spPr/>
      <dgm:t>
        <a:bodyPr/>
        <a:lstStyle/>
        <a:p>
          <a:endParaRPr lang="en-IE"/>
        </a:p>
      </dgm:t>
    </dgm:pt>
    <dgm:pt modelId="{A91DC7B5-AECA-4A24-A1F5-0CB3CE3E1294}" type="pres">
      <dgm:prSet presAssocID="{5B4B93C8-EA7F-4835-AAD1-E7C83221005B}" presName="Name9" presStyleLbl="parChTrans1D2" presStyleIdx="0" presStyleCnt="5"/>
      <dgm:spPr/>
      <dgm:t>
        <a:bodyPr/>
        <a:lstStyle/>
        <a:p>
          <a:endParaRPr lang="en-IE"/>
        </a:p>
      </dgm:t>
    </dgm:pt>
    <dgm:pt modelId="{5314D731-A7B2-4AF2-A3A9-1FB4BAFBF57F}" type="pres">
      <dgm:prSet presAssocID="{5B4B93C8-EA7F-4835-AAD1-E7C83221005B}" presName="connTx" presStyleLbl="parChTrans1D2" presStyleIdx="0" presStyleCnt="5"/>
      <dgm:spPr/>
      <dgm:t>
        <a:bodyPr/>
        <a:lstStyle/>
        <a:p>
          <a:endParaRPr lang="en-IE"/>
        </a:p>
      </dgm:t>
    </dgm:pt>
    <dgm:pt modelId="{7459334E-DE72-404E-992B-C5B92B1F146B}" type="pres">
      <dgm:prSet presAssocID="{90FB5720-1412-4B2C-A75A-77DA7D3DE6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5DF342-7C92-49C7-8884-DFCE2916D41B}" type="pres">
      <dgm:prSet presAssocID="{D1FDDF90-8514-4ECC-A511-1CCED917A0EF}" presName="Name9" presStyleLbl="parChTrans1D2" presStyleIdx="1" presStyleCnt="5"/>
      <dgm:spPr/>
      <dgm:t>
        <a:bodyPr/>
        <a:lstStyle/>
        <a:p>
          <a:endParaRPr lang="en-IE"/>
        </a:p>
      </dgm:t>
    </dgm:pt>
    <dgm:pt modelId="{E313B043-BA56-4377-AB54-EBE8615A5411}" type="pres">
      <dgm:prSet presAssocID="{D1FDDF90-8514-4ECC-A511-1CCED917A0EF}" presName="connTx" presStyleLbl="parChTrans1D2" presStyleIdx="1" presStyleCnt="5"/>
      <dgm:spPr/>
      <dgm:t>
        <a:bodyPr/>
        <a:lstStyle/>
        <a:p>
          <a:endParaRPr lang="en-IE"/>
        </a:p>
      </dgm:t>
    </dgm:pt>
    <dgm:pt modelId="{2E942844-01EA-4A77-ABA9-D2A7CCC9C334}" type="pres">
      <dgm:prSet presAssocID="{DE50D702-92AD-4230-8945-72106A8DD8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81FDD50-19D0-423D-854B-3B67013F8E09}" type="pres">
      <dgm:prSet presAssocID="{5A65BB06-2FEC-4230-A824-5A83EBF93D71}" presName="Name9" presStyleLbl="parChTrans1D2" presStyleIdx="2" presStyleCnt="5"/>
      <dgm:spPr/>
      <dgm:t>
        <a:bodyPr/>
        <a:lstStyle/>
        <a:p>
          <a:endParaRPr lang="en-IE"/>
        </a:p>
      </dgm:t>
    </dgm:pt>
    <dgm:pt modelId="{9B1A96FE-3BC6-44D0-8694-CB43E35C1DF8}" type="pres">
      <dgm:prSet presAssocID="{5A65BB06-2FEC-4230-A824-5A83EBF93D71}" presName="connTx" presStyleLbl="parChTrans1D2" presStyleIdx="2" presStyleCnt="5"/>
      <dgm:spPr/>
      <dgm:t>
        <a:bodyPr/>
        <a:lstStyle/>
        <a:p>
          <a:endParaRPr lang="en-IE"/>
        </a:p>
      </dgm:t>
    </dgm:pt>
    <dgm:pt modelId="{EE4CA254-D2E7-431A-A65C-23CF684690C9}" type="pres">
      <dgm:prSet presAssocID="{EF8E8E56-74AF-4CD1-83F9-326B4624B6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7EBED94-4252-4102-8460-4093C7AC6F7E}" type="pres">
      <dgm:prSet presAssocID="{0A3B3C1B-8350-4F2C-BF6B-21FD859ABB57}" presName="Name9" presStyleLbl="parChTrans1D2" presStyleIdx="3" presStyleCnt="5"/>
      <dgm:spPr/>
      <dgm:t>
        <a:bodyPr/>
        <a:lstStyle/>
        <a:p>
          <a:endParaRPr lang="en-IE"/>
        </a:p>
      </dgm:t>
    </dgm:pt>
    <dgm:pt modelId="{755EED66-E9D5-4D9D-BA32-6AFFE23B8F7D}" type="pres">
      <dgm:prSet presAssocID="{0A3B3C1B-8350-4F2C-BF6B-21FD859ABB57}" presName="connTx" presStyleLbl="parChTrans1D2" presStyleIdx="3" presStyleCnt="5"/>
      <dgm:spPr/>
      <dgm:t>
        <a:bodyPr/>
        <a:lstStyle/>
        <a:p>
          <a:endParaRPr lang="en-IE"/>
        </a:p>
      </dgm:t>
    </dgm:pt>
    <dgm:pt modelId="{12E12B09-6223-46EB-B0CA-84EC9E044859}" type="pres">
      <dgm:prSet presAssocID="{A0C2FFE2-2D49-425C-A3F2-CFB02D42C8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1F178A5-78A1-4E18-A0A5-602310322D22}" type="pres">
      <dgm:prSet presAssocID="{C5B01911-8B92-4068-9F8A-81B619C0B419}" presName="Name9" presStyleLbl="parChTrans1D2" presStyleIdx="4" presStyleCnt="5"/>
      <dgm:spPr/>
      <dgm:t>
        <a:bodyPr/>
        <a:lstStyle/>
        <a:p>
          <a:endParaRPr lang="en-IE"/>
        </a:p>
      </dgm:t>
    </dgm:pt>
    <dgm:pt modelId="{C711E64A-DD2C-44DC-B629-B2CE66FD1B5D}" type="pres">
      <dgm:prSet presAssocID="{C5B01911-8B92-4068-9F8A-81B619C0B419}" presName="connTx" presStyleLbl="parChTrans1D2" presStyleIdx="4" presStyleCnt="5"/>
      <dgm:spPr/>
      <dgm:t>
        <a:bodyPr/>
        <a:lstStyle/>
        <a:p>
          <a:endParaRPr lang="en-IE"/>
        </a:p>
      </dgm:t>
    </dgm:pt>
    <dgm:pt modelId="{B898695D-FCD7-48A8-8BB3-55660B72FD50}" type="pres">
      <dgm:prSet presAssocID="{BF29B7B2-118F-4FB0-8953-E4524CF16D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FE14F82-8A42-4B6F-A881-FCE84C93E330}" type="presOf" srcId="{D1FDDF90-8514-4ECC-A511-1CCED917A0EF}" destId="{E313B043-BA56-4377-AB54-EBE8615A5411}" srcOrd="1" destOrd="0" presId="urn:microsoft.com/office/officeart/2005/8/layout/radial1"/>
    <dgm:cxn modelId="{FE47ACEC-E345-42AD-8A64-3BC1616F0B12}" type="presOf" srcId="{D1FDDF90-8514-4ECC-A511-1CCED917A0EF}" destId="{6F5DF342-7C92-49C7-8884-DFCE2916D41B}" srcOrd="0" destOrd="0" presId="urn:microsoft.com/office/officeart/2005/8/layout/radial1"/>
    <dgm:cxn modelId="{95319485-0476-438F-AA56-7A6A55791356}" type="presOf" srcId="{0A3B3C1B-8350-4F2C-BF6B-21FD859ABB57}" destId="{755EED66-E9D5-4D9D-BA32-6AFFE23B8F7D}" srcOrd="1" destOrd="0" presId="urn:microsoft.com/office/officeart/2005/8/layout/radial1"/>
    <dgm:cxn modelId="{A863A453-FC31-49BE-AC3D-F5BB40A3DC08}" type="presOf" srcId="{EF8E8E56-74AF-4CD1-83F9-326B4624B66A}" destId="{EE4CA254-D2E7-431A-A65C-23CF684690C9}" srcOrd="0" destOrd="0" presId="urn:microsoft.com/office/officeart/2005/8/layout/radial1"/>
    <dgm:cxn modelId="{B7075AEA-F520-4A4F-9F34-020494E2B935}" type="presOf" srcId="{A0C2FFE2-2D49-425C-A3F2-CFB02D42C832}" destId="{12E12B09-6223-46EB-B0CA-84EC9E044859}" srcOrd="0" destOrd="0" presId="urn:microsoft.com/office/officeart/2005/8/layout/radial1"/>
    <dgm:cxn modelId="{6E4488D5-6405-4A33-9DAA-7526EF0F2401}" type="presOf" srcId="{5A65BB06-2FEC-4230-A824-5A83EBF93D71}" destId="{B81FDD50-19D0-423D-854B-3B67013F8E09}" srcOrd="0" destOrd="0" presId="urn:microsoft.com/office/officeart/2005/8/layout/radial1"/>
    <dgm:cxn modelId="{4E1530A0-F277-4114-9DB2-A1C94E5918F5}" type="presOf" srcId="{BF29B7B2-118F-4FB0-8953-E4524CF16DEA}" destId="{B898695D-FCD7-48A8-8BB3-55660B72FD50}" srcOrd="0" destOrd="0" presId="urn:microsoft.com/office/officeart/2005/8/layout/radial1"/>
    <dgm:cxn modelId="{D16DAD44-1457-4918-962E-A80D0B85BE27}" type="presOf" srcId="{DE50D702-92AD-4230-8945-72106A8DD847}" destId="{2E942844-01EA-4A77-ABA9-D2A7CCC9C334}" srcOrd="0" destOrd="0" presId="urn:microsoft.com/office/officeart/2005/8/layout/radial1"/>
    <dgm:cxn modelId="{FD304801-682F-4AA1-B53F-9CD4F90A18E4}" srcId="{7761A75D-8C00-4CC7-BEB7-C92AE6B524E6}" destId="{18BE8243-E7F9-48D6-BB16-50E8B970612B}" srcOrd="0" destOrd="0" parTransId="{F1E463DA-3B4E-4972-B351-4B7F9EA54DA5}" sibTransId="{EDA6A778-A4F2-4F59-AD64-E7BEA6DECFCE}"/>
    <dgm:cxn modelId="{BDD65D7C-D1FA-4288-9E12-A3029341B424}" srcId="{18BE8243-E7F9-48D6-BB16-50E8B970612B}" destId="{DE50D702-92AD-4230-8945-72106A8DD847}" srcOrd="1" destOrd="0" parTransId="{D1FDDF90-8514-4ECC-A511-1CCED917A0EF}" sibTransId="{6805859E-0DCC-4977-8AEB-4793A3928DEE}"/>
    <dgm:cxn modelId="{EE7EAAC5-D272-4CD7-BB79-46C1EC9ED391}" type="presOf" srcId="{5B4B93C8-EA7F-4835-AAD1-E7C83221005B}" destId="{5314D731-A7B2-4AF2-A3A9-1FB4BAFBF57F}" srcOrd="1" destOrd="0" presId="urn:microsoft.com/office/officeart/2005/8/layout/radial1"/>
    <dgm:cxn modelId="{F0F80EE4-7F51-42F6-9FF1-2A9AD8FEBD53}" type="presOf" srcId="{5A65BB06-2FEC-4230-A824-5A83EBF93D71}" destId="{9B1A96FE-3BC6-44D0-8694-CB43E35C1DF8}" srcOrd="1" destOrd="0" presId="urn:microsoft.com/office/officeart/2005/8/layout/radial1"/>
    <dgm:cxn modelId="{66382461-AB74-487C-9490-5ED4F2781103}" type="presOf" srcId="{7761A75D-8C00-4CC7-BEB7-C92AE6B524E6}" destId="{052B53DA-AD71-4642-BFF0-5DE9D3C14924}" srcOrd="0" destOrd="0" presId="urn:microsoft.com/office/officeart/2005/8/layout/radial1"/>
    <dgm:cxn modelId="{0E807C1B-9D52-4EEA-9A6F-E2C4791A6E4C}" type="presOf" srcId="{90FB5720-1412-4B2C-A75A-77DA7D3DE63A}" destId="{7459334E-DE72-404E-992B-C5B92B1F146B}" srcOrd="0" destOrd="0" presId="urn:microsoft.com/office/officeart/2005/8/layout/radial1"/>
    <dgm:cxn modelId="{F66F5C3C-BB4A-4BA4-A4AA-73B57799057D}" srcId="{18BE8243-E7F9-48D6-BB16-50E8B970612B}" destId="{BF29B7B2-118F-4FB0-8953-E4524CF16DEA}" srcOrd="4" destOrd="0" parTransId="{C5B01911-8B92-4068-9F8A-81B619C0B419}" sibTransId="{EA94584B-FA8E-4E80-BDAF-DB3FACE54871}"/>
    <dgm:cxn modelId="{4D662360-93C2-4398-92BB-A55E1C4FA491}" type="presOf" srcId="{C5B01911-8B92-4068-9F8A-81B619C0B419}" destId="{C711E64A-DD2C-44DC-B629-B2CE66FD1B5D}" srcOrd="1" destOrd="0" presId="urn:microsoft.com/office/officeart/2005/8/layout/radial1"/>
    <dgm:cxn modelId="{A13F99A0-2B56-4AFC-8E03-E60C947A63C7}" type="presOf" srcId="{C5B01911-8B92-4068-9F8A-81B619C0B419}" destId="{B1F178A5-78A1-4E18-A0A5-602310322D22}" srcOrd="0" destOrd="0" presId="urn:microsoft.com/office/officeart/2005/8/layout/radial1"/>
    <dgm:cxn modelId="{0912F049-60A2-4D47-B9AA-39C75620FAC9}" srcId="{18BE8243-E7F9-48D6-BB16-50E8B970612B}" destId="{A0C2FFE2-2D49-425C-A3F2-CFB02D42C832}" srcOrd="3" destOrd="0" parTransId="{0A3B3C1B-8350-4F2C-BF6B-21FD859ABB57}" sibTransId="{562EBA4F-3A21-436F-9927-AA38B08919F7}"/>
    <dgm:cxn modelId="{4099E82A-F797-4F7E-8B5F-37A98DC117B1}" type="presOf" srcId="{18BE8243-E7F9-48D6-BB16-50E8B970612B}" destId="{ADA178AC-E4B9-45D2-A2D7-07AA580DD66C}" srcOrd="0" destOrd="0" presId="urn:microsoft.com/office/officeart/2005/8/layout/radial1"/>
    <dgm:cxn modelId="{41795A88-00D3-4C47-A022-8A938912F08F}" srcId="{18BE8243-E7F9-48D6-BB16-50E8B970612B}" destId="{EF8E8E56-74AF-4CD1-83F9-326B4624B66A}" srcOrd="2" destOrd="0" parTransId="{5A65BB06-2FEC-4230-A824-5A83EBF93D71}" sibTransId="{0D5BF9E2-F921-4711-8AC7-1AB2ED6DC060}"/>
    <dgm:cxn modelId="{136C9E67-3391-49B4-92FA-91296E880D68}" type="presOf" srcId="{5B4B93C8-EA7F-4835-AAD1-E7C83221005B}" destId="{A91DC7B5-AECA-4A24-A1F5-0CB3CE3E1294}" srcOrd="0" destOrd="0" presId="urn:microsoft.com/office/officeart/2005/8/layout/radial1"/>
    <dgm:cxn modelId="{6D04EB5E-8AA8-461A-9DE3-7866615F6A46}" srcId="{18BE8243-E7F9-48D6-BB16-50E8B970612B}" destId="{90FB5720-1412-4B2C-A75A-77DA7D3DE63A}" srcOrd="0" destOrd="0" parTransId="{5B4B93C8-EA7F-4835-AAD1-E7C83221005B}" sibTransId="{3C2F9FCB-D287-496E-ACC3-2CD6F434780D}"/>
    <dgm:cxn modelId="{3719D7F8-30D0-4577-86EE-4788289A6A9F}" type="presOf" srcId="{0A3B3C1B-8350-4F2C-BF6B-21FD859ABB57}" destId="{27EBED94-4252-4102-8460-4093C7AC6F7E}" srcOrd="0" destOrd="0" presId="urn:microsoft.com/office/officeart/2005/8/layout/radial1"/>
    <dgm:cxn modelId="{986CB88A-F78E-4DE6-A23A-19E4AD7A000E}" type="presParOf" srcId="{052B53DA-AD71-4642-BFF0-5DE9D3C14924}" destId="{ADA178AC-E4B9-45D2-A2D7-07AA580DD66C}" srcOrd="0" destOrd="0" presId="urn:microsoft.com/office/officeart/2005/8/layout/radial1"/>
    <dgm:cxn modelId="{0919AECE-89D9-4472-914B-770A719CD372}" type="presParOf" srcId="{052B53DA-AD71-4642-BFF0-5DE9D3C14924}" destId="{A91DC7B5-AECA-4A24-A1F5-0CB3CE3E1294}" srcOrd="1" destOrd="0" presId="urn:microsoft.com/office/officeart/2005/8/layout/radial1"/>
    <dgm:cxn modelId="{3E2C2942-78E0-4332-9CD6-33BD8297D1CD}" type="presParOf" srcId="{A91DC7B5-AECA-4A24-A1F5-0CB3CE3E1294}" destId="{5314D731-A7B2-4AF2-A3A9-1FB4BAFBF57F}" srcOrd="0" destOrd="0" presId="urn:microsoft.com/office/officeart/2005/8/layout/radial1"/>
    <dgm:cxn modelId="{84395565-79FE-4464-A136-27CE44A56242}" type="presParOf" srcId="{052B53DA-AD71-4642-BFF0-5DE9D3C14924}" destId="{7459334E-DE72-404E-992B-C5B92B1F146B}" srcOrd="2" destOrd="0" presId="urn:microsoft.com/office/officeart/2005/8/layout/radial1"/>
    <dgm:cxn modelId="{1DA4EDA6-CBA9-4105-908B-40C6E666F7F1}" type="presParOf" srcId="{052B53DA-AD71-4642-BFF0-5DE9D3C14924}" destId="{6F5DF342-7C92-49C7-8884-DFCE2916D41B}" srcOrd="3" destOrd="0" presId="urn:microsoft.com/office/officeart/2005/8/layout/radial1"/>
    <dgm:cxn modelId="{01EF3F51-CE95-41BE-9F25-BA1447DAD394}" type="presParOf" srcId="{6F5DF342-7C92-49C7-8884-DFCE2916D41B}" destId="{E313B043-BA56-4377-AB54-EBE8615A5411}" srcOrd="0" destOrd="0" presId="urn:microsoft.com/office/officeart/2005/8/layout/radial1"/>
    <dgm:cxn modelId="{3AE385FC-8C58-4A23-B78C-5A1909C3D88D}" type="presParOf" srcId="{052B53DA-AD71-4642-BFF0-5DE9D3C14924}" destId="{2E942844-01EA-4A77-ABA9-D2A7CCC9C334}" srcOrd="4" destOrd="0" presId="urn:microsoft.com/office/officeart/2005/8/layout/radial1"/>
    <dgm:cxn modelId="{BA94F10B-2D4E-4C19-B809-C5DCB4C3C816}" type="presParOf" srcId="{052B53DA-AD71-4642-BFF0-5DE9D3C14924}" destId="{B81FDD50-19D0-423D-854B-3B67013F8E09}" srcOrd="5" destOrd="0" presId="urn:microsoft.com/office/officeart/2005/8/layout/radial1"/>
    <dgm:cxn modelId="{B7ADDF3E-EBAB-4017-AF68-5B6E3D570C88}" type="presParOf" srcId="{B81FDD50-19D0-423D-854B-3B67013F8E09}" destId="{9B1A96FE-3BC6-44D0-8694-CB43E35C1DF8}" srcOrd="0" destOrd="0" presId="urn:microsoft.com/office/officeart/2005/8/layout/radial1"/>
    <dgm:cxn modelId="{53757739-DBB1-4B99-81E2-D87BED73B180}" type="presParOf" srcId="{052B53DA-AD71-4642-BFF0-5DE9D3C14924}" destId="{EE4CA254-D2E7-431A-A65C-23CF684690C9}" srcOrd="6" destOrd="0" presId="urn:microsoft.com/office/officeart/2005/8/layout/radial1"/>
    <dgm:cxn modelId="{145E5E15-F3EB-4B63-BD4B-D4ED3E00CB05}" type="presParOf" srcId="{052B53DA-AD71-4642-BFF0-5DE9D3C14924}" destId="{27EBED94-4252-4102-8460-4093C7AC6F7E}" srcOrd="7" destOrd="0" presId="urn:microsoft.com/office/officeart/2005/8/layout/radial1"/>
    <dgm:cxn modelId="{B1418ACC-3B3E-4841-98D3-12A56B843A37}" type="presParOf" srcId="{27EBED94-4252-4102-8460-4093C7AC6F7E}" destId="{755EED66-E9D5-4D9D-BA32-6AFFE23B8F7D}" srcOrd="0" destOrd="0" presId="urn:microsoft.com/office/officeart/2005/8/layout/radial1"/>
    <dgm:cxn modelId="{BE0CB687-465C-4207-9B4B-A54F4AEE7D8F}" type="presParOf" srcId="{052B53DA-AD71-4642-BFF0-5DE9D3C14924}" destId="{12E12B09-6223-46EB-B0CA-84EC9E044859}" srcOrd="8" destOrd="0" presId="urn:microsoft.com/office/officeart/2005/8/layout/radial1"/>
    <dgm:cxn modelId="{8A10CADF-B42A-4767-A6B7-469988EAE065}" type="presParOf" srcId="{052B53DA-AD71-4642-BFF0-5DE9D3C14924}" destId="{B1F178A5-78A1-4E18-A0A5-602310322D22}" srcOrd="9" destOrd="0" presId="urn:microsoft.com/office/officeart/2005/8/layout/radial1"/>
    <dgm:cxn modelId="{6E7C8CC2-E3B3-4AA4-90BC-00461607ECC0}" type="presParOf" srcId="{B1F178A5-78A1-4E18-A0A5-602310322D22}" destId="{C711E64A-DD2C-44DC-B629-B2CE66FD1B5D}" srcOrd="0" destOrd="0" presId="urn:microsoft.com/office/officeart/2005/8/layout/radial1"/>
    <dgm:cxn modelId="{43B23345-C1A7-40E4-BEA4-798D37DE363F}" type="presParOf" srcId="{052B53DA-AD71-4642-BFF0-5DE9D3C14924}" destId="{B898695D-FCD7-48A8-8BB3-55660B72FD5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178AC-E4B9-45D2-A2D7-07AA580DD66C}">
      <dsp:nvSpPr>
        <dsp:cNvPr id="0" name=""/>
        <dsp:cNvSpPr/>
      </dsp:nvSpPr>
      <dsp:spPr>
        <a:xfrm>
          <a:off x="2964382" y="1847700"/>
          <a:ext cx="1451223" cy="1451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b="1" kern="1200" baseline="0" smtClean="0">
              <a:latin typeface="Calibri"/>
            </a:rPr>
            <a:t>COMMUNITY WHICH IS ASSET–RICH, INCREASINGLY DIVERSE, AFRAID OF “FALSE DAWNS"</a:t>
          </a:r>
          <a:endParaRPr lang="en-IE" sz="1000" kern="1200" smtClean="0"/>
        </a:p>
      </dsp:txBody>
      <dsp:txXfrm>
        <a:off x="2964382" y="1847700"/>
        <a:ext cx="1451223" cy="1451223"/>
      </dsp:txXfrm>
    </dsp:sp>
    <dsp:sp modelId="{A91DC7B5-AECA-4A24-A1F5-0CB3CE3E1294}">
      <dsp:nvSpPr>
        <dsp:cNvPr id="0" name=""/>
        <dsp:cNvSpPr/>
      </dsp:nvSpPr>
      <dsp:spPr>
        <a:xfrm rot="16281635">
          <a:off x="3515057" y="1633631"/>
          <a:ext cx="393679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93679" y="174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6281635">
        <a:off x="3702055" y="1641279"/>
        <a:ext cx="19683" cy="19683"/>
      </dsp:txXfrm>
    </dsp:sp>
    <dsp:sp modelId="{7459334E-DE72-404E-992B-C5B92B1F146B}">
      <dsp:nvSpPr>
        <dsp:cNvPr id="0" name=""/>
        <dsp:cNvSpPr/>
      </dsp:nvSpPr>
      <dsp:spPr>
        <a:xfrm>
          <a:off x="3008188" y="3318"/>
          <a:ext cx="1451223" cy="1451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kern="1200" baseline="0" smtClean="0">
              <a:latin typeface="Calibri"/>
            </a:rPr>
            <a:t>GREAT PEOPLE &amp; LEADERS COPING WITH HIGH LEVELS OF CRIME AS PART OF DAILY LIFE</a:t>
          </a:r>
          <a:endParaRPr lang="en-IE" sz="1000" kern="1200" smtClean="0"/>
        </a:p>
      </dsp:txBody>
      <dsp:txXfrm>
        <a:off x="3008188" y="3318"/>
        <a:ext cx="1451223" cy="1451223"/>
      </dsp:txXfrm>
    </dsp:sp>
    <dsp:sp modelId="{6F5DF342-7C92-49C7-8884-DFCE2916D41B}">
      <dsp:nvSpPr>
        <dsp:cNvPr id="0" name=""/>
        <dsp:cNvSpPr/>
      </dsp:nvSpPr>
      <dsp:spPr>
        <a:xfrm rot="20618996">
          <a:off x="4376841" y="2285984"/>
          <a:ext cx="465885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65885" y="174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20618996">
        <a:off x="4598136" y="2291827"/>
        <a:ext cx="23294" cy="23294"/>
      </dsp:txXfrm>
    </dsp:sp>
    <dsp:sp modelId="{2E942844-01EA-4A77-ABA9-D2A7CCC9C334}">
      <dsp:nvSpPr>
        <dsp:cNvPr id="0" name=""/>
        <dsp:cNvSpPr/>
      </dsp:nvSpPr>
      <dsp:spPr>
        <a:xfrm>
          <a:off x="4803962" y="1308024"/>
          <a:ext cx="1451223" cy="1451223"/>
        </a:xfrm>
        <a:prstGeom prst="ellipse">
          <a:avLst/>
        </a:prstGeom>
        <a:solidFill>
          <a:schemeClr val="accent3">
            <a:hueOff val="593843"/>
            <a:satOff val="3198"/>
            <a:lumOff val="4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kern="1200" baseline="0" smtClean="0">
              <a:latin typeface="Calibri"/>
            </a:rPr>
            <a:t>SIGNIFICANT LEVELS OF SERVICES BUT POORLY CO-ORDINATED AND SOME GAPS</a:t>
          </a:r>
          <a:endParaRPr lang="en-IE" sz="1000" kern="1200" smtClean="0"/>
        </a:p>
      </dsp:txBody>
      <dsp:txXfrm>
        <a:off x="4803962" y="1308024"/>
        <a:ext cx="1451223" cy="1451223"/>
      </dsp:txXfrm>
    </dsp:sp>
    <dsp:sp modelId="{B81FDD50-19D0-423D-854B-3B67013F8E09}">
      <dsp:nvSpPr>
        <dsp:cNvPr id="0" name=""/>
        <dsp:cNvSpPr/>
      </dsp:nvSpPr>
      <dsp:spPr>
        <a:xfrm rot="3222909">
          <a:off x="4017732" y="3341513"/>
          <a:ext cx="498177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98177" y="174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3222909">
        <a:off x="4254367" y="3346549"/>
        <a:ext cx="24908" cy="24908"/>
      </dsp:txXfrm>
    </dsp:sp>
    <dsp:sp modelId="{EE4CA254-D2E7-431A-A65C-23CF684690C9}">
      <dsp:nvSpPr>
        <dsp:cNvPr id="0" name=""/>
        <dsp:cNvSpPr/>
      </dsp:nvSpPr>
      <dsp:spPr>
        <a:xfrm>
          <a:off x="4118037" y="3419083"/>
          <a:ext cx="1451223" cy="1451223"/>
        </a:xfrm>
        <a:prstGeom prst="ellipse">
          <a:avLst/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kern="1200" baseline="0" dirty="0" smtClean="0">
              <a:solidFill>
                <a:schemeClr val="accent2">
                  <a:lumMod val="75000"/>
                </a:schemeClr>
              </a:solidFill>
              <a:latin typeface="Calibri"/>
            </a:rPr>
            <a:t>SCHOOLS EDUCATION TRAINING STRONG BUT LINKS TO EMPLOYMENT &amp; LOCAL BUSINESS INSUFFICIENT</a:t>
          </a:r>
          <a:endParaRPr lang="en-IE" sz="1000" kern="120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4118037" y="3419083"/>
        <a:ext cx="1451223" cy="1451223"/>
      </dsp:txXfrm>
    </dsp:sp>
    <dsp:sp modelId="{27EBED94-4252-4102-8460-4093C7AC6F7E}">
      <dsp:nvSpPr>
        <dsp:cNvPr id="0" name=""/>
        <dsp:cNvSpPr/>
      </dsp:nvSpPr>
      <dsp:spPr>
        <a:xfrm rot="7449204">
          <a:off x="2933151" y="3341513"/>
          <a:ext cx="447642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47642" y="174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7449204">
        <a:off x="3145781" y="3347812"/>
        <a:ext cx="22382" cy="22382"/>
      </dsp:txXfrm>
    </dsp:sp>
    <dsp:sp modelId="{12E12B09-6223-46EB-B0CA-84EC9E044859}">
      <dsp:nvSpPr>
        <dsp:cNvPr id="0" name=""/>
        <dsp:cNvSpPr/>
      </dsp:nvSpPr>
      <dsp:spPr>
        <a:xfrm>
          <a:off x="1898339" y="3419083"/>
          <a:ext cx="1451223" cy="1451223"/>
        </a:xfrm>
        <a:prstGeom prst="ellipse">
          <a:avLst/>
        </a:prstGeom>
        <a:solidFill>
          <a:schemeClr val="accent3">
            <a:hueOff val="1781528"/>
            <a:satOff val="9595"/>
            <a:lumOff val="130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baseline="0" dirty="0" smtClean="0">
              <a:solidFill>
                <a:schemeClr val="accent2">
                  <a:lumMod val="75000"/>
                </a:schemeClr>
              </a:solidFill>
              <a:latin typeface="Calibri"/>
            </a:rPr>
            <a:t>SPORTS, ARTS &amp; HERITAGE OPPORTUNITIES NOT FULLY VALUED OR MINED </a:t>
          </a:r>
          <a:endParaRPr lang="en-IE" sz="1200" kern="120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1898339" y="3419083"/>
        <a:ext cx="1451223" cy="1451223"/>
      </dsp:txXfrm>
    </dsp:sp>
    <dsp:sp modelId="{B1F178A5-78A1-4E18-A0A5-602310322D22}">
      <dsp:nvSpPr>
        <dsp:cNvPr id="0" name=""/>
        <dsp:cNvSpPr/>
      </dsp:nvSpPr>
      <dsp:spPr>
        <a:xfrm rot="11827256">
          <a:off x="2623019" y="2285984"/>
          <a:ext cx="381982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1982" y="174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1827256">
        <a:off x="2804460" y="2293924"/>
        <a:ext cx="19099" cy="19099"/>
      </dsp:txXfrm>
    </dsp:sp>
    <dsp:sp modelId="{B898695D-FCD7-48A8-8BB3-55660B72FD50}">
      <dsp:nvSpPr>
        <dsp:cNvPr id="0" name=""/>
        <dsp:cNvSpPr/>
      </dsp:nvSpPr>
      <dsp:spPr>
        <a:xfrm>
          <a:off x="1212414" y="1308024"/>
          <a:ext cx="1451223" cy="1451223"/>
        </a:xfrm>
        <a:prstGeom prst="ellipse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kern="1200" baseline="0" dirty="0" smtClean="0">
              <a:solidFill>
                <a:schemeClr val="accent2">
                  <a:lumMod val="75000"/>
                </a:schemeClr>
              </a:solidFill>
              <a:latin typeface="Calibri"/>
            </a:rPr>
            <a:t>URBAN LANDSCAPE OF BUILDINGS AND STREETS POTENTIAL UNREALISED</a:t>
          </a:r>
          <a:endParaRPr lang="en-IE" sz="1000" kern="120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1212414" y="1308024"/>
        <a:ext cx="1451223" cy="145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1010E-F022-4CA5-8AC2-F5666B32AC22}" type="datetimeFigureOut">
              <a:rPr lang="en-GB" smtClean="0"/>
              <a:pPr/>
              <a:t>31/01/2017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D6F4D-00BD-4A60-91F7-2FD97D030E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57E441-FBAA-45B1-92B8-76406CDA4198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5187-761A-42A7-A470-D05BC8051828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0641-A33A-4C87-AD70-86D2791F0723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A2CDC1-7EF3-4E6E-91E4-A80778DCDC7B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5C4311-02A2-4B21-8E03-E20F975A30D5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820-5F45-411D-A10B-372CF3BD2D6D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09C1-11B1-452D-B66E-330D0E2C609D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4754F4-962D-421A-86F7-9A0E8F927130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9A91-046A-4ED3-B91E-2AFABAD141FA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9DFD65-EC85-4251-A352-BB989444CF9C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686237-2389-490C-A77A-A9B705586DE3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B7A23B-78F3-4577-AC14-56E1DF2ABDFA}" type="datetime1">
              <a:rPr lang="en-GB" smtClean="0"/>
              <a:pPr/>
              <a:t>31/01/2017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D8CC6C-69AD-4F1D-938D-F64842397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Dublin: North East Inner City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IE" dirty="0" smtClean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IE" dirty="0" smtClean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IE" i="1" dirty="0" smtClean="0"/>
              <a:t>"Creating a Brighter Future"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An Outline Plan for the Social and Economic Regeneration of Dublin's North Inner City</a:t>
            </a:r>
            <a:endParaRPr lang="en-GB" dirty="0"/>
          </a:p>
        </p:txBody>
      </p:sp>
      <p:sp>
        <p:nvSpPr>
          <p:cNvPr id="12290" name="AutoShape 2" descr="https://www.nama.ie/fileadmin/user_upload/images/csm_nam001a_images_large_content_property_172aa53057_5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nam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888" y="476672"/>
            <a:ext cx="3297803" cy="1869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 fontScale="90000"/>
          </a:bodyPr>
          <a:lstStyle/>
          <a:p>
            <a:r>
              <a:rPr lang="en-IE" sz="2700" b="1" dirty="0" smtClean="0"/>
              <a:t>2. education / training / Local Employment Opportunities – key Actions</a:t>
            </a:r>
            <a:r>
              <a:rPr lang="en-IE" b="1" dirty="0" smtClean="0"/>
              <a:t/>
            </a:r>
            <a:br>
              <a:rPr lang="en-IE" b="1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NEIC Learning and Employment Forum to connect all education, training and jobs initiatives </a:t>
            </a:r>
          </a:p>
          <a:p>
            <a:pPr lvl="1"/>
            <a:r>
              <a:rPr lang="en-IE" dirty="0" smtClean="0"/>
              <a:t>skills need assessment to inform training requirements</a:t>
            </a:r>
          </a:p>
          <a:p>
            <a:pPr lvl="1"/>
            <a:r>
              <a:rPr lang="en-IE" dirty="0" smtClean="0"/>
              <a:t>strengthen links with business and employers</a:t>
            </a:r>
          </a:p>
          <a:p>
            <a:r>
              <a:rPr lang="en-IE" dirty="0" smtClean="0"/>
              <a:t>Strengthen and Unify existing service provision</a:t>
            </a:r>
          </a:p>
          <a:p>
            <a:pPr lvl="1"/>
            <a:r>
              <a:rPr lang="en-IE" dirty="0" smtClean="0"/>
              <a:t>develop a single accessible map of available services</a:t>
            </a:r>
          </a:p>
          <a:p>
            <a:pPr lvl="1"/>
            <a:r>
              <a:rPr lang="en-IE" dirty="0" smtClean="0"/>
              <a:t>examine the scope for greater flexibility</a:t>
            </a:r>
          </a:p>
          <a:p>
            <a:pPr lvl="1"/>
            <a:r>
              <a:rPr lang="en-IE" dirty="0" smtClean="0"/>
              <a:t>alignment of third level access programmes </a:t>
            </a:r>
          </a:p>
          <a:p>
            <a:r>
              <a:rPr lang="en-IE" dirty="0" smtClean="0"/>
              <a:t>New dedicated career guidance outreach service building on and enhancing existing provision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IE" dirty="0" smtClean="0"/>
              <a:t>linking local young people with local training and jobs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IE" sz="2400" dirty="0" smtClean="0"/>
              <a:t>Devise a framework for community benefits for local developments in the area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IE" sz="2400" dirty="0" smtClean="0"/>
              <a:t>Third level educational opportunities</a:t>
            </a:r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3. Creating an integrated system of social services – Key Actions</a:t>
            </a:r>
            <a:br>
              <a:rPr lang="en-IE" b="1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Specialist hub for highly vulnerable families bringing a range of services providers together</a:t>
            </a:r>
          </a:p>
          <a:p>
            <a:r>
              <a:rPr lang="en-IE" dirty="0" smtClean="0"/>
              <a:t>More Integrated Youth Services</a:t>
            </a:r>
          </a:p>
          <a:p>
            <a:pPr lvl="0"/>
            <a:r>
              <a:rPr lang="en-IE" dirty="0" smtClean="0"/>
              <a:t>Local Early Years : intensive supports, transition</a:t>
            </a:r>
          </a:p>
          <a:p>
            <a:pPr lvl="0"/>
            <a:r>
              <a:rPr lang="en-IE" dirty="0" smtClean="0"/>
              <a:t>Schools – network, collaboration, DEIS pilots</a:t>
            </a:r>
          </a:p>
          <a:p>
            <a:pPr lvl="0"/>
            <a:r>
              <a:rPr lang="en-IE" dirty="0" smtClean="0"/>
              <a:t>Improved Social Cohesion and Collaboration</a:t>
            </a:r>
          </a:p>
          <a:p>
            <a:pPr lvl="0"/>
            <a:r>
              <a:rPr lang="en-IE" dirty="0" smtClean="0"/>
              <a:t>Drug Services – link between National Drugs Strategy and local needs identified; funded support programmes</a:t>
            </a:r>
          </a:p>
          <a:p>
            <a:r>
              <a:rPr lang="en-IE" dirty="0" smtClean="0"/>
              <a:t>Sports, Arts and Heritage – leverage additional programmes </a:t>
            </a:r>
          </a:p>
          <a:p>
            <a:pPr lvl="0"/>
            <a:endParaRPr lang="en-IE" dirty="0" smtClean="0"/>
          </a:p>
          <a:p>
            <a:pPr lvl="0"/>
            <a:endParaRPr lang="en-IE" dirty="0" smtClean="0"/>
          </a:p>
          <a:p>
            <a:pPr lvl="0"/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4. Improving physical landscape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b="1" dirty="0" smtClean="0"/>
              <a:t>Key Actions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Rebrand and Re-imagine the Area</a:t>
            </a:r>
          </a:p>
          <a:p>
            <a:r>
              <a:rPr lang="en-IE" dirty="0" smtClean="0"/>
              <a:t>complete immediate physical improvement works </a:t>
            </a:r>
          </a:p>
          <a:p>
            <a:r>
              <a:rPr lang="en-IE" dirty="0" smtClean="0"/>
              <a:t>Develop a comprehensive refurbishment plan and explore various options to fund it </a:t>
            </a:r>
          </a:p>
          <a:p>
            <a:r>
              <a:rPr lang="en-IE" dirty="0" smtClean="0"/>
              <a:t>Target derelict sites and illegal dumping</a:t>
            </a:r>
          </a:p>
          <a:p>
            <a:r>
              <a:rPr lang="en-IE" dirty="0" smtClean="0"/>
              <a:t>Encourage continued business and residential developments beyond the SDZ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Effective Implementation and Delivery Structure</a:t>
            </a:r>
            <a:br>
              <a:rPr lang="en-IE" b="1" dirty="0" smtClean="0"/>
            </a:b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026" name="Diagram 1"/>
          <p:cNvPicPr>
            <a:picLocks noChangeArrowheads="1"/>
          </p:cNvPicPr>
          <p:nvPr/>
        </p:nvPicPr>
        <p:blipFill>
          <a:blip r:embed="rId2" cstate="print"/>
          <a:srcRect l="-12503" r="-12466"/>
          <a:stretch>
            <a:fillRect/>
          </a:stretch>
        </p:blipFill>
        <p:spPr bwMode="auto">
          <a:xfrm>
            <a:off x="1547664" y="1916832"/>
            <a:ext cx="65817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Diagram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4105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79512" y="4869160"/>
            <a:ext cx="3535363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Independent</a:t>
            </a:r>
            <a:r>
              <a:rPr kumimoji="0" lang="en-GB" sz="11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Executive Chair Role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will include: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Chair of the Programme Implementation Board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I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Chair of the Local Programme Working Group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I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Executive functions as Programme Office Director on a part-time basis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I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Member of the Senior Officials Oversight Group reporting to the Ministerial Taskforce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44824"/>
            <a:ext cx="2376264" cy="1620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100" b="1" u="sng" dirty="0" smtClean="0">
                <a:latin typeface="Calibri" pitchFamily="34" charset="0"/>
                <a:cs typeface="Arial" pitchFamily="34" charset="0"/>
              </a:rPr>
              <a:t>Programme Implementation Board </a:t>
            </a:r>
            <a:r>
              <a:rPr lang="en-GB" sz="1100" dirty="0" smtClean="0">
                <a:latin typeface="Calibri" pitchFamily="34" charset="0"/>
                <a:cs typeface="Arial" pitchFamily="34" charset="0"/>
              </a:rPr>
              <a:t>will include: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100" dirty="0" smtClean="0">
                <a:latin typeface="Calibri" pitchFamily="34" charset="0"/>
                <a:cs typeface="Arial" pitchFamily="34" charset="0"/>
              </a:rPr>
              <a:t>Community representatives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100" dirty="0" smtClean="0">
                <a:latin typeface="Calibri" pitchFamily="34" charset="0"/>
                <a:cs typeface="Arial" pitchFamily="34" charset="0"/>
              </a:rPr>
              <a:t>Dublin City Council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100" dirty="0" smtClean="0">
                <a:latin typeface="Calibri" pitchFamily="34" charset="0"/>
                <a:cs typeface="Arial" pitchFamily="34" charset="0"/>
              </a:rPr>
              <a:t>Statutory Agencies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100" dirty="0" smtClean="0">
                <a:latin typeface="Calibri" pitchFamily="34" charset="0"/>
                <a:cs typeface="Arial" pitchFamily="34" charset="0"/>
              </a:rPr>
              <a:t>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Feedback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Assessment of the Challenge / the Assets?</a:t>
            </a:r>
          </a:p>
          <a:p>
            <a:pPr lvl="1"/>
            <a:r>
              <a:rPr lang="en-IE" dirty="0" smtClean="0"/>
              <a:t>Accurate</a:t>
            </a:r>
          </a:p>
          <a:p>
            <a:pPr lvl="1"/>
            <a:r>
              <a:rPr lang="en-IE" dirty="0" smtClean="0"/>
              <a:t>Anything missing</a:t>
            </a:r>
          </a:p>
          <a:p>
            <a:r>
              <a:rPr lang="en-IE" dirty="0" smtClean="0"/>
              <a:t>Assessment of the Priority Areas</a:t>
            </a:r>
          </a:p>
          <a:p>
            <a:pPr lvl="1"/>
            <a:r>
              <a:rPr lang="en-IE" dirty="0" smtClean="0"/>
              <a:t>Are these the right areas?</a:t>
            </a:r>
          </a:p>
          <a:p>
            <a:pPr lvl="1"/>
            <a:r>
              <a:rPr lang="en-IE" dirty="0" smtClean="0"/>
              <a:t>Are there any key pieces/actors missing?</a:t>
            </a:r>
          </a:p>
          <a:p>
            <a:r>
              <a:rPr lang="en-IE" dirty="0" smtClean="0"/>
              <a:t>Implementation</a:t>
            </a:r>
          </a:p>
          <a:p>
            <a:pPr lvl="1"/>
            <a:r>
              <a:rPr lang="en-IE" dirty="0" smtClean="0"/>
              <a:t>What is the key to successful implementation from the community’s point of view?</a:t>
            </a:r>
          </a:p>
          <a:p>
            <a:r>
              <a:rPr lang="en-IE" dirty="0" smtClean="0"/>
              <a:t>What else?</a:t>
            </a:r>
          </a:p>
          <a:p>
            <a:pPr lvl="1"/>
            <a:r>
              <a:rPr lang="en-IE" dirty="0" smtClean="0"/>
              <a:t>What other issues are “burning” that I need to know about and reflect on in the Report?</a:t>
            </a:r>
          </a:p>
          <a:p>
            <a:pPr lvl="1"/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Next Steps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Discussion and feedback from Local Community today</a:t>
            </a:r>
          </a:p>
          <a:p>
            <a:r>
              <a:rPr lang="en-IE" dirty="0" smtClean="0"/>
              <a:t>Completion of the final report and submission to </a:t>
            </a:r>
            <a:r>
              <a:rPr lang="en-IE" smtClean="0"/>
              <a:t>Ministerial Taskforce shortly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of Today &amp;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717032"/>
            <a:ext cx="7056784" cy="2736304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Today another opportunity to input to the final report</a:t>
            </a:r>
          </a:p>
          <a:p>
            <a:pPr lvl="2"/>
            <a:r>
              <a:rPr lang="en-GB" sz="2400" dirty="0" smtClean="0"/>
              <a:t>Give feedback on emerging themes</a:t>
            </a:r>
          </a:p>
          <a:p>
            <a:pPr lvl="2"/>
            <a:r>
              <a:rPr lang="en-GB" sz="2400" dirty="0" smtClean="0"/>
              <a:t>“Sense-check” emerging priority areas</a:t>
            </a:r>
          </a:p>
          <a:p>
            <a:pPr lvl="2"/>
            <a:r>
              <a:rPr lang="en-GB" sz="2400" dirty="0" smtClean="0"/>
              <a:t>Identify any apparent gaps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7544" y="1412776"/>
            <a:ext cx="7056784" cy="221599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So far......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Draft report significantly advanced but not finalised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Ministerial Taskforce presentation on 21st December – similar outline today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850106"/>
          </a:xfrm>
        </p:spPr>
        <p:txBody>
          <a:bodyPr/>
          <a:lstStyle/>
          <a:p>
            <a:r>
              <a:rPr lang="en-GB" dirty="0" smtClean="0"/>
              <a:t>The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7467600" cy="3456384"/>
          </a:xfrm>
        </p:spPr>
        <p:txBody>
          <a:bodyPr>
            <a:normAutofit/>
          </a:bodyPr>
          <a:lstStyle/>
          <a:p>
            <a:r>
              <a:rPr lang="en-GB" dirty="0" smtClean="0"/>
              <a:t>Visiting the area and meeting local community, service providers and statutory services </a:t>
            </a:r>
          </a:p>
          <a:p>
            <a:r>
              <a:rPr lang="en-GB" dirty="0" smtClean="0"/>
              <a:t>Reviewing Wide Range of Submissions</a:t>
            </a:r>
          </a:p>
          <a:p>
            <a:r>
              <a:rPr lang="en-GB" dirty="0" smtClean="0"/>
              <a:t>Gathering Information on Funding and Services </a:t>
            </a:r>
          </a:p>
          <a:p>
            <a:r>
              <a:rPr lang="en-GB" dirty="0" smtClean="0"/>
              <a:t>CSO Census Data and </a:t>
            </a:r>
            <a:r>
              <a:rPr lang="en-GB" dirty="0" err="1" smtClean="0"/>
              <a:t>Pobal</a:t>
            </a:r>
            <a:r>
              <a:rPr lang="en-GB" dirty="0" smtClean="0"/>
              <a:t> Deprivation </a:t>
            </a:r>
          </a:p>
          <a:p>
            <a:r>
              <a:rPr lang="en-GB" dirty="0" smtClean="0"/>
              <a:t> Learning lessons – NESC work</a:t>
            </a:r>
          </a:p>
          <a:p>
            <a:r>
              <a:rPr lang="en-GB" dirty="0" smtClean="0"/>
              <a:t>Reporting periodically to the Ministerial Taskforce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170555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"/>
            <a:ext cx="252248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3429000"/>
            <a:ext cx="7467600" cy="316835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GB" sz="2400" dirty="0" smtClean="0"/>
              <a:t>What I am seeking to achieve in final report: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GB" sz="2400" dirty="0" smtClean="0"/>
              <a:t>Look to “fix” certain immediate issues but primary focus on rebuilding and creating foundations for the future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GB" sz="2400" dirty="0" smtClean="0"/>
              <a:t>Capture and identify community assets and resilience, avoiding a “deficit” model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GB" sz="2400" dirty="0" smtClean="0"/>
              <a:t>Be honest about what is challenging for/within the community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GB" sz="2400" dirty="0" smtClean="0"/>
              <a:t>Be ambitious but a devise plan that is feasible to implement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GB" sz="2400" dirty="0" smtClean="0"/>
              <a:t>Be respectful but challenging to the “system”, the Government, but also the community at every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560" y="620688"/>
            <a:ext cx="7467600" cy="50405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Approach</a:t>
            </a:r>
            <a:endParaRPr kumimoji="0" lang="en-GB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3568" y="1340768"/>
            <a:ext cx="7467600" cy="18002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consultation and engagement </a:t>
            </a:r>
            <a:r>
              <a:rPr lang="en-GB" sz="2400" dirty="0" smtClean="0"/>
              <a:t>with the community, individuals, groups and advocates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data / evidence to inform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what the issues are, what’s working here, what’s worked elsewhere....... </a:t>
            </a:r>
            <a:r>
              <a:rPr lang="en-GB" sz="2400" dirty="0" smtClean="0"/>
              <a:t>what isn’t/what doesn’t 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Overview  </a:t>
            </a:r>
            <a:br>
              <a:rPr lang="en-GB" dirty="0" smtClean="0"/>
            </a:br>
            <a:r>
              <a:rPr lang="en-IE" sz="1400" dirty="0" smtClean="0"/>
              <a:t>A COMMUNITY RICH IN ASSETS WHICH IS NOT REACHING ITS POTENTIAL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pic>
        <p:nvPicPr>
          <p:cNvPr id="1030" name="Picture 6" descr="Image result for croke park sta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211115" cy="1440160"/>
          </a:xfrm>
          <a:prstGeom prst="rect">
            <a:avLst/>
          </a:prstGeom>
          <a:noFill/>
        </p:spPr>
      </p:pic>
      <p:pic>
        <p:nvPicPr>
          <p:cNvPr id="1032" name="Picture 8" descr="Image result for dublin dockl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435180" cy="1296144"/>
          </a:xfrm>
          <a:prstGeom prst="rect">
            <a:avLst/>
          </a:prstGeom>
          <a:noFill/>
        </p:spPr>
      </p:pic>
      <p:pic>
        <p:nvPicPr>
          <p:cNvPr id="3" name="Picture 2" descr="Image result for dublin north inner city hope pro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88640"/>
            <a:ext cx="2112235" cy="1584176"/>
          </a:xfrm>
          <a:prstGeom prst="rect">
            <a:avLst/>
          </a:prstGeom>
          <a:noFill/>
        </p:spPr>
      </p:pic>
      <p:pic>
        <p:nvPicPr>
          <p:cNvPr id="5" name="Picture 8" descr="Image result for national college ire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160240" cy="1440160"/>
          </a:xfrm>
          <a:prstGeom prst="rect">
            <a:avLst/>
          </a:prstGeom>
          <a:noFill/>
        </p:spPr>
      </p:pic>
      <p:pic>
        <p:nvPicPr>
          <p:cNvPr id="1034" name="Picture 10" descr="http://www.larkincommunitycollege.ie/wp-content/uploads/2012/07/IMG_1749-220x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13176"/>
            <a:ext cx="2095500" cy="1524001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People &amp; Community</a:t>
            </a:r>
          </a:p>
          <a:p>
            <a:r>
              <a:rPr lang="en-IE" dirty="0" smtClean="0"/>
              <a:t>City location and Infrastructure</a:t>
            </a:r>
          </a:p>
          <a:p>
            <a:r>
              <a:rPr lang="en-IE" dirty="0" smtClean="0"/>
              <a:t>Services - Schools, Colleges</a:t>
            </a:r>
          </a:p>
          <a:p>
            <a:r>
              <a:rPr lang="en-IE" dirty="0" smtClean="0"/>
              <a:t>Investment</a:t>
            </a:r>
            <a:endParaRPr lang="en-IE" dirty="0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77072"/>
            <a:ext cx="2524223" cy="1361877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8" cstate="print"/>
          <a:srcRect r="77" b="3590"/>
          <a:stretch>
            <a:fillRect/>
          </a:stretch>
        </p:blipFill>
        <p:spPr bwMode="auto">
          <a:xfrm>
            <a:off x="6300192" y="332656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3568" y="5157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NCI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Schools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People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Investment</a:t>
            </a:r>
            <a:endParaRPr lang="en-I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Criminality and Drug Culture</a:t>
            </a:r>
          </a:p>
          <a:p>
            <a:r>
              <a:rPr lang="en-IE" dirty="0" smtClean="0"/>
              <a:t>Changing the narrative</a:t>
            </a:r>
          </a:p>
          <a:p>
            <a:r>
              <a:rPr lang="en-IE" dirty="0" smtClean="0"/>
              <a:t>Re-imagining the area</a:t>
            </a:r>
          </a:p>
          <a:p>
            <a:r>
              <a:rPr lang="en-IE" dirty="0" smtClean="0"/>
              <a:t>Improve Coordination - Multiplicity of Services</a:t>
            </a:r>
          </a:p>
          <a:p>
            <a:r>
              <a:rPr lang="en-IE" dirty="0" smtClean="0"/>
              <a:t>Measuring and investing in what works  </a:t>
            </a:r>
          </a:p>
          <a:p>
            <a:r>
              <a:rPr lang="en-IE" dirty="0" smtClean="0"/>
              <a:t>New generation of leaders</a:t>
            </a:r>
          </a:p>
          <a:p>
            <a:r>
              <a:rPr lang="en-IE" dirty="0" smtClean="0"/>
              <a:t>Inspiring and equipping the next generation </a:t>
            </a:r>
          </a:p>
          <a:p>
            <a:r>
              <a:rPr lang="en-IE" dirty="0" smtClean="0"/>
              <a:t>Community, Business, Statutory Agencies as partners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Delivering Change – Vision and Principles</a:t>
            </a:r>
            <a:br>
              <a:rPr lang="en-IE" dirty="0" smtClean="0"/>
            </a:b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E" b="1" dirty="0" smtClean="0"/>
              <a:t>Vision</a:t>
            </a:r>
          </a:p>
          <a:p>
            <a:pPr>
              <a:buNone/>
            </a:pPr>
            <a:r>
              <a:rPr lang="en-IE" i="1" dirty="0" smtClean="0"/>
              <a:t>	Making the North Inner City a safe, attractive and vibrant living and working environment for the community and its families with opportunities for all to lead full lives</a:t>
            </a:r>
          </a:p>
          <a:p>
            <a:pPr>
              <a:lnSpc>
                <a:spcPct val="150000"/>
              </a:lnSpc>
              <a:buNone/>
            </a:pPr>
            <a:r>
              <a:rPr lang="en-IE" b="1" i="1" dirty="0" smtClean="0"/>
              <a:t>Principles</a:t>
            </a:r>
          </a:p>
          <a:p>
            <a:r>
              <a:rPr lang="en-IE" i="1" dirty="0" smtClean="0"/>
              <a:t>New and tailored focused approach needed</a:t>
            </a:r>
          </a:p>
          <a:p>
            <a:r>
              <a:rPr lang="en-IE" i="1" dirty="0" smtClean="0"/>
              <a:t>Community-led and driven</a:t>
            </a:r>
          </a:p>
          <a:p>
            <a:r>
              <a:rPr lang="en-IE" i="1" dirty="0" smtClean="0"/>
              <a:t>Connected to existing structures and national policies</a:t>
            </a:r>
          </a:p>
          <a:p>
            <a:pPr>
              <a:lnSpc>
                <a:spcPct val="150000"/>
              </a:lnSpc>
              <a:buNone/>
            </a:pPr>
            <a:r>
              <a:rPr lang="en-IE" b="1" dirty="0" smtClean="0"/>
              <a:t>4 Key Areas for Priority Action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>	</a:t>
            </a:r>
            <a:br>
              <a:rPr lang="en-IE" b="1" dirty="0" smtClean="0"/>
            </a:br>
            <a:r>
              <a:rPr lang="en-IE" b="1" dirty="0" smtClean="0"/>
              <a:t>1. Policing and Crime Prevention </a:t>
            </a:r>
            <a:br>
              <a:rPr lang="en-IE" b="1" dirty="0" smtClean="0"/>
            </a:br>
            <a:r>
              <a:rPr lang="en-IE" b="1" dirty="0" smtClean="0"/>
              <a:t>Key Actions</a:t>
            </a:r>
            <a:br>
              <a:rPr lang="en-IE" b="1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E" b="1" dirty="0" smtClean="0"/>
              <a:t>Make Fitzgibbon Street Garda Station a centre for community policing.</a:t>
            </a:r>
            <a:endParaRPr lang="en-IE" dirty="0" smtClean="0"/>
          </a:p>
          <a:p>
            <a:pPr lvl="1"/>
            <a:r>
              <a:rPr lang="en-IE" b="1" dirty="0" smtClean="0"/>
              <a:t>Increase the levels of visible and consistent policing presence</a:t>
            </a:r>
            <a:endParaRPr lang="en-IE" dirty="0" smtClean="0"/>
          </a:p>
          <a:p>
            <a:pPr lvl="1"/>
            <a:r>
              <a:rPr lang="en-IE" b="1" dirty="0" smtClean="0"/>
              <a:t>Strengthened focus on local drug enforcement</a:t>
            </a:r>
            <a:endParaRPr lang="en-IE" dirty="0" smtClean="0"/>
          </a:p>
          <a:p>
            <a:pPr lvl="1"/>
            <a:r>
              <a:rPr lang="en-IE" b="1" dirty="0" smtClean="0"/>
              <a:t>A local asset profiling service feeding into CAB</a:t>
            </a:r>
            <a:endParaRPr lang="en-IE" dirty="0" smtClean="0"/>
          </a:p>
          <a:p>
            <a:pPr lvl="1"/>
            <a:r>
              <a:rPr lang="en-IE" b="1" dirty="0" smtClean="0"/>
              <a:t>A “community” space within the Station</a:t>
            </a:r>
          </a:p>
          <a:p>
            <a:pPr lvl="1"/>
            <a:r>
              <a:rPr lang="en-IE" b="1" dirty="0" smtClean="0"/>
              <a:t>Adequate CCTV coverage of key locations </a:t>
            </a:r>
          </a:p>
          <a:p>
            <a:pPr lvl="1"/>
            <a:r>
              <a:rPr lang="en-IE" b="1" dirty="0" smtClean="0"/>
              <a:t>An enhanced community policing plan using</a:t>
            </a:r>
            <a:r>
              <a:rPr lang="en-GB" b="1" dirty="0" smtClean="0"/>
              <a:t>“small area” model</a:t>
            </a:r>
            <a:endParaRPr lang="en-IE" dirty="0" smtClean="0"/>
          </a:p>
          <a:p>
            <a:pPr lvl="1"/>
            <a:endParaRPr lang="en-IE" b="1" dirty="0" smtClean="0"/>
          </a:p>
          <a:p>
            <a:pPr lvl="0"/>
            <a:r>
              <a:rPr lang="en-IE" b="1" dirty="0" smtClean="0"/>
              <a:t>Community engaged and empowered</a:t>
            </a:r>
          </a:p>
          <a:p>
            <a:pPr lvl="1"/>
            <a:r>
              <a:rPr lang="en-IE" b="1" dirty="0" smtClean="0"/>
              <a:t>The Community Policy Forum working with a refreshed community engagement model. </a:t>
            </a:r>
          </a:p>
          <a:p>
            <a:pPr lvl="1"/>
            <a:r>
              <a:rPr lang="en-IE" b="1" dirty="0" smtClean="0"/>
              <a:t>events and activities to build cross-community cohesion, tackle intimidation and make it safe to lead</a:t>
            </a:r>
          </a:p>
          <a:p>
            <a:pPr lvl="1"/>
            <a:r>
              <a:rPr lang="en-IE" b="1" dirty="0" smtClean="0"/>
              <a:t>A  public awareness campaign to promote the Drug Related Intimidation Reporting Programme </a:t>
            </a:r>
          </a:p>
          <a:p>
            <a:pPr lvl="1">
              <a:buNone/>
            </a:pPr>
            <a:endParaRPr lang="en-IE" dirty="0" smtClean="0"/>
          </a:p>
          <a:p>
            <a:pPr lvl="0"/>
            <a:r>
              <a:rPr lang="en-IE" b="1" dirty="0" smtClean="0"/>
              <a:t>Integration of targeted approaches to at-risk young people </a:t>
            </a:r>
          </a:p>
          <a:p>
            <a:pPr lvl="1"/>
            <a:r>
              <a:rPr lang="en-IE" b="1" dirty="0" smtClean="0"/>
              <a:t>alternative pathways from criminality</a:t>
            </a:r>
          </a:p>
          <a:p>
            <a:pPr lvl="1"/>
            <a:r>
              <a:rPr lang="en-IE" b="1" dirty="0" smtClean="0"/>
              <a:t>youth leadership programme</a:t>
            </a:r>
          </a:p>
          <a:p>
            <a:pPr lvl="1"/>
            <a:r>
              <a:rPr lang="en-IE" b="1" dirty="0" smtClean="0"/>
              <a:t>records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8CC6C-69AD-4F1D-938D-F6484239705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666</TotalTime>
  <Words>874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Dublin: North East Inner City     "Creating a Brighter Future" </vt:lpstr>
      <vt:lpstr>Purpose of Today &amp; Next Steps</vt:lpstr>
      <vt:lpstr>The Task</vt:lpstr>
      <vt:lpstr>Slide 4</vt:lpstr>
      <vt:lpstr>Overview   A COMMUNITY RICH IN ASSETS WHICH IS NOT REACHING ITS POTENTIAL </vt:lpstr>
      <vt:lpstr>Opportunities</vt:lpstr>
      <vt:lpstr>Challenges</vt:lpstr>
      <vt:lpstr>Delivering Change – Vision and Principles  </vt:lpstr>
      <vt:lpstr>    1. Policing and Crime Prevention  Key Actions </vt:lpstr>
      <vt:lpstr>2. education / training / Local Employment Opportunities – key Actions </vt:lpstr>
      <vt:lpstr>3. Creating an integrated system of social services – Key Actions </vt:lpstr>
      <vt:lpstr>4. Improving physical landscape Key Actions</vt:lpstr>
      <vt:lpstr>Effective Implementation and Delivery Structure </vt:lpstr>
      <vt:lpstr>Feedback</vt:lpstr>
      <vt:lpstr>Next Steps</vt:lpstr>
    </vt:vector>
  </TitlesOfParts>
  <Company>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Dublin: North East Inner City     "Creating a Brighter Future"</dc:title>
  <dc:creator>breend</dc:creator>
  <cp:lastModifiedBy>mcgovera</cp:lastModifiedBy>
  <cp:revision>53</cp:revision>
  <dcterms:created xsi:type="dcterms:W3CDTF">2016-12-16T17:20:09Z</dcterms:created>
  <dcterms:modified xsi:type="dcterms:W3CDTF">2017-01-31T18:08:56Z</dcterms:modified>
</cp:coreProperties>
</file>